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Quattrocento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hon0sueZn4xbf7htuCe46jbjHy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attrocentoSans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QuattrocentoSans-italic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Quattrocento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9" name="Google Shape;39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:notes"/>
          <p:cNvSpPr/>
          <p:nvPr/>
        </p:nvSpPr>
        <p:spPr>
          <a:xfrm>
            <a:off x="4278240" y="10156680"/>
            <a:ext cx="3279240" cy="5328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4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4:notes"/>
          <p:cNvSpPr txBox="1"/>
          <p:nvPr>
            <p:ph idx="1" type="body"/>
          </p:nvPr>
        </p:nvSpPr>
        <p:spPr>
          <a:xfrm>
            <a:off x="75528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0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53" y="579116"/>
            <a:ext cx="2340000" cy="5266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/>
          <p:nvPr>
            <p:ph type="title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Quattrocento Sans"/>
              <a:buNone/>
              <a:defRPr b="0" i="0" sz="5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7"/>
          <p:cNvSpPr txBox="1"/>
          <p:nvPr>
            <p:ph idx="1" type="body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9" name="Google Shape;19;p27"/>
          <p:cNvSpPr txBox="1"/>
          <p:nvPr>
            <p:ph idx="2" type="body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20" name="Google Shape;20;p27"/>
          <p:cNvSpPr txBox="1"/>
          <p:nvPr>
            <p:ph idx="3" type="body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ерый фон_блок текста_прямой">
  <p:cSld name="Серый фон_блок текста_прямой">
    <p:bg>
      <p:bgPr>
        <a:solidFill>
          <a:srgbClr val="F2F2F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6"/>
          <p:cNvSpPr/>
          <p:nvPr/>
        </p:nvSpPr>
        <p:spPr>
          <a:xfrm>
            <a:off x="0" y="2880851"/>
            <a:ext cx="12191999" cy="3977149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  <a:effectLst>
            <a:outerShdw blurRad="448965" rotWithShape="0" dir="16200000" dist="38100">
              <a:srgbClr val="000000">
                <a:alpha val="2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" name="Google Shape;59;p36"/>
          <p:cNvSpPr txBox="1"/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1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36"/>
          <p:cNvSpPr txBox="1"/>
          <p:nvPr>
            <p:ph idx="1" type="subTitle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61" name="Google Shape;61;p36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2" name="Google Shape;62;p36"/>
          <p:cNvSpPr txBox="1"/>
          <p:nvPr>
            <p:ph idx="2" type="body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pic>
        <p:nvPicPr>
          <p:cNvPr id="63" name="Google Shape;6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0489" y="6432273"/>
            <a:ext cx="3960000" cy="1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8063" y="6283346"/>
            <a:ext cx="1908000" cy="436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ерый фон_блок текста_скругленный">
  <p:cSld name="Серый фон_блок текста_скругленный">
    <p:bg>
      <p:bgPr>
        <a:solidFill>
          <a:srgbClr val="F2F2F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/>
          <p:nvPr/>
        </p:nvSpPr>
        <p:spPr>
          <a:xfrm>
            <a:off x="156000" y="2802451"/>
            <a:ext cx="11880000" cy="4690550"/>
          </a:xfrm>
          <a:prstGeom prst="roundRect">
            <a:avLst>
              <a:gd fmla="val 4867" name="adj"/>
            </a:avLst>
          </a:prstGeom>
          <a:solidFill>
            <a:schemeClr val="lt1"/>
          </a:solidFill>
          <a:ln>
            <a:noFill/>
          </a:ln>
          <a:effectLst>
            <a:outerShdw blurRad="448965" rotWithShape="0" dir="16200000" dist="38100">
              <a:srgbClr val="000000">
                <a:alpha val="2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7" name="Google Shape;67;p37"/>
          <p:cNvSpPr txBox="1"/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b="1" i="0" sz="4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37"/>
          <p:cNvSpPr txBox="1"/>
          <p:nvPr>
            <p:ph idx="1" type="subTitle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69" name="Google Shape;69;p37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0" name="Google Shape;70;p37"/>
          <p:cNvSpPr txBox="1"/>
          <p:nvPr>
            <p:ph idx="2" type="body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pic>
        <p:nvPicPr>
          <p:cNvPr id="71" name="Google Shape;7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0489" y="6432273"/>
            <a:ext cx="3960000" cy="1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8063" y="6283346"/>
            <a:ext cx="1908000" cy="436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ерый фон_белый блок справа">
  <p:cSld name="Серый фон_белый блок справа">
    <p:bg>
      <p:bgPr>
        <a:solidFill>
          <a:srgbClr val="F2F2F2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8"/>
          <p:cNvSpPr txBox="1"/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Google Shape;75;p38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7" name="Google Shape;77;p38"/>
          <p:cNvSpPr txBox="1"/>
          <p:nvPr>
            <p:ph idx="2" type="subTitle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78" name="Google Shape;78;p38"/>
          <p:cNvSpPr/>
          <p:nvPr/>
        </p:nvSpPr>
        <p:spPr>
          <a:xfrm rot="-5400000">
            <a:off x="6983898" y="921235"/>
            <a:ext cx="6129338" cy="4286866"/>
          </a:xfrm>
          <a:prstGeom prst="round2SameRect">
            <a:avLst>
              <a:gd fmla="val 9398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381000" rotWithShape="0" algn="ctr" dir="16200000" dist="38100">
              <a:schemeClr val="dk1">
                <a:alpha val="2784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9" name="Google Shape;79;p38"/>
          <p:cNvSpPr txBox="1"/>
          <p:nvPr>
            <p:ph idx="3" type="body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Картинка справа">
  <p:cSld name="1_Картинка справа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 txBox="1"/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39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39"/>
          <p:cNvSpPr txBox="1"/>
          <p:nvPr>
            <p:ph idx="1" type="body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84" name="Google Shape;84;p39"/>
          <p:cNvSpPr txBox="1"/>
          <p:nvPr>
            <p:ph idx="2" type="subTitle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pic>
        <p:nvPicPr>
          <p:cNvPr id="85" name="Google Shape;8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права_2">
  <p:cSld name="Картинка справа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35838" y="0"/>
            <a:ext cx="4656162" cy="612933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0"/>
          <p:cNvSpPr txBox="1"/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40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0" name="Google Shape;90;p40"/>
          <p:cNvSpPr txBox="1"/>
          <p:nvPr>
            <p:ph idx="1" type="body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91" name="Google Shape;91;p40"/>
          <p:cNvSpPr txBox="1"/>
          <p:nvPr>
            <p:ph idx="2" type="subTitle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лева">
  <p:cSld name="Картинка слева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/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41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41"/>
          <p:cNvSpPr txBox="1"/>
          <p:nvPr>
            <p:ph idx="1" type="body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96" name="Google Shape;96;p41"/>
          <p:cNvSpPr txBox="1"/>
          <p:nvPr>
            <p:ph idx="2" type="subTitle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pic>
        <p:nvPicPr>
          <p:cNvPr id="97" name="Google Shape;9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656165" cy="6129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онтент">
  <p:cSld name="Контент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2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42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1" name="Google Shape;101;p42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02" name="Google Shape;102;p42"/>
          <p:cNvSpPr txBox="1"/>
          <p:nvPr>
            <p:ph idx="2" type="body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_2 строки">
  <p:cSld name="Заголовок_2 строки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3"/>
          <p:cNvSpPr txBox="1"/>
          <p:nvPr>
            <p:ph type="ctrTitle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4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6" name="Google Shape;106;p43"/>
          <p:cNvSpPr txBox="1"/>
          <p:nvPr>
            <p:ph idx="1" type="body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блока контента">
  <p:cSld name="2 блока контента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4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44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0" name="Google Shape;110;p44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1" name="Google Shape;111;p44"/>
          <p:cNvSpPr txBox="1"/>
          <p:nvPr>
            <p:ph idx="2" type="body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2" name="Google Shape;112;p44"/>
          <p:cNvSpPr txBox="1"/>
          <p:nvPr>
            <p:ph idx="3" type="body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блока контента_2 подзаголовка">
  <p:cSld name="2 блока контента_2 подзаголовка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5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45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6" name="Google Shape;116;p45"/>
          <p:cNvSpPr txBox="1"/>
          <p:nvPr>
            <p:ph idx="1" type="subTitle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7" name="Google Shape;117;p45"/>
          <p:cNvSpPr txBox="1"/>
          <p:nvPr>
            <p:ph idx="2" type="body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8" name="Google Shape;118;p45"/>
          <p:cNvSpPr txBox="1"/>
          <p:nvPr>
            <p:ph idx="3" type="body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9" name="Google Shape;119;p45"/>
          <p:cNvSpPr txBox="1"/>
          <p:nvPr>
            <p:ph idx="4" type="body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_">
  <p:cSld name="Пустой слайд_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8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колонки_Буллиты">
  <p:cSld name="3 колонки_Буллиты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46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" name="Google Shape;123;p46"/>
          <p:cNvSpPr txBox="1"/>
          <p:nvPr>
            <p:ph idx="1" type="body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4" name="Google Shape;124;p46"/>
          <p:cNvSpPr txBox="1"/>
          <p:nvPr>
            <p:ph idx="2" type="subTitle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5" name="Google Shape;125;p46"/>
          <p:cNvSpPr txBox="1"/>
          <p:nvPr>
            <p:ph idx="3" type="body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6" name="Google Shape;126;p46"/>
          <p:cNvSpPr txBox="1"/>
          <p:nvPr>
            <p:ph idx="4" type="body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7" name="Google Shape;127;p46"/>
          <p:cNvSpPr txBox="1"/>
          <p:nvPr>
            <p:ph idx="5" type="body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28" name="Google Shape;128;p46"/>
          <p:cNvSpPr txBox="1"/>
          <p:nvPr>
            <p:ph idx="6" type="body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иаграмма">
  <p:cSld name="Диаграмма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7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47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2" name="Google Shape;132;p47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3" name="Google Shape;133;p47"/>
          <p:cNvSpPr/>
          <p:nvPr>
            <p:ph idx="2" type="chart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аблица">
  <p:cSld name="Таблица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8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6" name="Google Shape;136;p48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7" name="Google Shape;137;p48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38" name="Google Shape;138;p48"/>
          <p:cNvSpPr/>
          <p:nvPr>
            <p:ph idx="2" type="tbl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_разделитель_1">
  <p:cSld name="Слайд_разделитель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9"/>
          <p:cNvSpPr txBox="1"/>
          <p:nvPr>
            <p:ph type="title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attrocento Sans"/>
              <a:buNone/>
              <a:defRPr b="1" i="0" sz="4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49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Слайд_разделитель_1">
  <p:cSld name="1_Слайд_разделитель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0"/>
          <p:cNvSpPr txBox="1"/>
          <p:nvPr>
            <p:ph type="title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attrocento Sans"/>
              <a:buNone/>
              <a:defRPr b="1" i="0" sz="4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6" name="Google Shape;146;p50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Слайд_разделитель_1">
  <p:cSld name="2_Слайд_разделитель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1"/>
          <p:cNvSpPr txBox="1"/>
          <p:nvPr>
            <p:ph type="title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attrocento Sans"/>
              <a:buNone/>
              <a:defRPr b="1" i="0" sz="4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0" name="Google Shape;150;p51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Слайд_разделитель_1">
  <p:cSld name="3_Слайд_разделитель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2"/>
          <p:cNvSpPr txBox="1"/>
          <p:nvPr>
            <p:ph type="title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attrocento Sans"/>
              <a:buNone/>
              <a:defRPr b="1" i="0" sz="4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4" name="Google Shape;154;p52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">
  <p:cSld name="Q&amp;A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МАССА">
  <p:cSld name="МАССА">
    <p:bg>
      <p:bgPr>
        <a:solidFill>
          <a:srgbClr val="F2F2F2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" name="Google Shape;28;p29"/>
          <p:cNvSpPr txBox="1"/>
          <p:nvPr>
            <p:ph idx="2" type="body"/>
          </p:nvPr>
        </p:nvSpPr>
        <p:spPr>
          <a:xfrm>
            <a:off x="3763108" y="1085860"/>
            <a:ext cx="8428891" cy="5043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Контент">
  <p:cSld name="1_Контент">
    <p:bg>
      <p:bgPr>
        <a:solidFill>
          <a:srgbClr val="F2F2F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417612" y="1085860"/>
            <a:ext cx="11258451" cy="5043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31" name="Google Shape;31;p30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Буллиты">
  <p:cSld name="Текст_Буллиты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p31"/>
          <p:cNvSpPr txBox="1"/>
          <p:nvPr>
            <p:ph idx="1" type="body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37" name="Google Shape;37;p31"/>
          <p:cNvSpPr txBox="1"/>
          <p:nvPr>
            <p:ph idx="2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>
  <p:cSld name="Финальный слайд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_подзалоговок">
  <p:cSld name="Пустой слайд_подзалоговок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  <a:defRPr b="1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33"/>
          <p:cNvSpPr txBox="1"/>
          <p:nvPr>
            <p:ph idx="1" type="subTitle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3" name="Google Shape;43;p3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верху">
  <p:cSld name="Картинка сверху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1"/>
            <a:ext cx="12192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4"/>
          <p:cNvSpPr txBox="1"/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b="1" i="0" sz="4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34"/>
          <p:cNvSpPr txBox="1"/>
          <p:nvPr>
            <p:ph idx="1" type="subTitle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" name="Google Shape;49;p34"/>
          <p:cNvSpPr txBox="1"/>
          <p:nvPr>
            <p:ph idx="2" type="body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инка сверху_2">
  <p:cSld name="Картинка сверху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5"/>
          <p:cNvPicPr preferRelativeResize="0"/>
          <p:nvPr/>
        </p:nvPicPr>
        <p:blipFill rotWithShape="1">
          <a:blip r:embed="rId2">
            <a:alphaModFix/>
          </a:blip>
          <a:srcRect b="14438" l="0" r="0" t="0"/>
          <a:stretch/>
        </p:blipFill>
        <p:spPr>
          <a:xfrm>
            <a:off x="0" y="0"/>
            <a:ext cx="12192000" cy="288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5"/>
          <p:cNvSpPr/>
          <p:nvPr/>
        </p:nvSpPr>
        <p:spPr>
          <a:xfrm>
            <a:off x="0" y="0"/>
            <a:ext cx="6477000" cy="2880851"/>
          </a:xfrm>
          <a:prstGeom prst="rect">
            <a:avLst/>
          </a:prstGeom>
          <a:gradFill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3" name="Google Shape;53;p35"/>
          <p:cNvSpPr txBox="1"/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 b="1" i="0" sz="4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35"/>
          <p:cNvSpPr txBox="1"/>
          <p:nvPr>
            <p:ph idx="1" type="subTitle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91425" spcFirstLastPara="1" rIns="91425" wrap="square" tIns="36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55" name="Google Shape;55;p35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19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5C5A59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" name="Google Shape;11;p26"/>
          <p:cNvGrpSpPr/>
          <p:nvPr/>
        </p:nvGrpSpPr>
        <p:grpSpPr>
          <a:xfrm>
            <a:off x="519685" y="6277973"/>
            <a:ext cx="11156377" cy="436455"/>
            <a:chOff x="519685" y="6277973"/>
            <a:chExt cx="11156377" cy="436455"/>
          </a:xfrm>
        </p:grpSpPr>
        <p:pic>
          <p:nvPicPr>
            <p:cNvPr id="12" name="Google Shape;12;p26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9768062" y="6277973"/>
              <a:ext cx="1908000" cy="436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19685" y="6425222"/>
              <a:ext cx="4003200" cy="1401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gif"/><Relationship Id="rId4" Type="http://schemas.openxmlformats.org/officeDocument/2006/relationships/image" Target="../media/image42.gif"/><Relationship Id="rId5" Type="http://schemas.openxmlformats.org/officeDocument/2006/relationships/image" Target="../media/image53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type="title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attrocento Sans"/>
              <a:buNone/>
            </a:pPr>
            <a:r>
              <a:rPr lang="ru-RU" sz="4000"/>
              <a:t>Повышение эффективности производства </a:t>
            </a:r>
            <a:br>
              <a:rPr lang="ru-RU" sz="4000"/>
            </a:br>
            <a:r>
              <a:rPr lang="ru-RU" sz="4000"/>
              <a:t>с помощью объектного моделирования </a:t>
            </a:r>
            <a:br>
              <a:rPr lang="ru-RU" sz="4000"/>
            </a:br>
            <a:r>
              <a:rPr lang="ru-RU" sz="4000"/>
              <a:t>в КОМПАС-3D</a:t>
            </a:r>
            <a:endParaRPr/>
          </a:p>
        </p:txBody>
      </p:sp>
      <p:sp>
        <p:nvSpPr>
          <p:cNvPr id="164" name="Google Shape;164;p1"/>
          <p:cNvSpPr txBox="1"/>
          <p:nvPr>
            <p:ph idx="2" type="body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/>
              <a:t>Крекин Дмитрий</a:t>
            </a:r>
            <a:endParaRPr/>
          </a:p>
        </p:txBody>
      </p:sp>
      <p:sp>
        <p:nvSpPr>
          <p:cNvPr id="165" name="Google Shape;165;p1"/>
          <p:cNvSpPr txBox="1"/>
          <p:nvPr>
            <p:ph idx="3" type="body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/>
              <a:t>АСКОН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ru-RU"/>
              <a:t>Руководитель группы машиностроения отдела маркетинга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3D-модель, чертеж, контур развертки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Патрубки цилиндрические, переходные, конические, фасонные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Отводы составные</a:t>
            </a:r>
            <a:endParaRPr/>
          </a:p>
        </p:txBody>
      </p:sp>
      <p:sp>
        <p:nvSpPr>
          <p:cNvPr id="292" name="Google Shape;292;p10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Развертки</a:t>
            </a:r>
            <a:endParaRPr/>
          </a:p>
        </p:txBody>
      </p:sp>
      <p:sp>
        <p:nvSpPr>
          <p:cNvPr id="293" name="Google Shape;293;p10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4" name="Google Shape;294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236762"/>
            <a:ext cx="8429625" cy="474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 txBox="1"/>
          <p:nvPr/>
        </p:nvSpPr>
        <p:spPr>
          <a:xfrm>
            <a:off x="417611" y="1085860"/>
            <a:ext cx="378862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/>
          <p:nvPr>
            <p:ph idx="1" type="body"/>
          </p:nvPr>
        </p:nvSpPr>
        <p:spPr>
          <a:xfrm>
            <a:off x="417513" y="1085850"/>
            <a:ext cx="3472204" cy="5043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Сварные соединения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Клеевые соединения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Обозначение швов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Таблица швов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Разделка под сварку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Расчет массы швов и клея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Расчет площади склеивания</a:t>
            </a:r>
            <a:endParaRPr/>
          </a:p>
        </p:txBody>
      </p:sp>
      <p:sp>
        <p:nvSpPr>
          <p:cNvPr id="302" name="Google Shape;302;p11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Каталог: Сварные швы</a:t>
            </a:r>
            <a:endParaRPr/>
          </a:p>
        </p:txBody>
      </p:sp>
      <p:sp>
        <p:nvSpPr>
          <p:cNvPr id="303" name="Google Shape;303;p11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04" name="Google Shape;304;p1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9717" y="1236762"/>
            <a:ext cx="8429625" cy="474166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 txBox="1"/>
          <p:nvPr/>
        </p:nvSpPr>
        <p:spPr>
          <a:xfrm>
            <a:off x="417611" y="1085860"/>
            <a:ext cx="354478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Обозначение покрытий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Два способа нанесения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Исключение контактных площадок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Расчет площади и массы покрытия</a:t>
            </a:r>
            <a:endParaRPr/>
          </a:p>
        </p:txBody>
      </p:sp>
      <p:sp>
        <p:nvSpPr>
          <p:cNvPr id="312" name="Google Shape;312;p12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Покрытия</a:t>
            </a:r>
            <a:endParaRPr/>
          </a:p>
        </p:txBody>
      </p:sp>
      <p:sp>
        <p:nvSpPr>
          <p:cNvPr id="313" name="Google Shape;313;p12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14" name="Google Shape;314;p1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359381"/>
            <a:ext cx="8429625" cy="44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2"/>
          <p:cNvSpPr txBox="1"/>
          <p:nvPr/>
        </p:nvSpPr>
        <p:spPr>
          <a:xfrm>
            <a:off x="417611" y="1085860"/>
            <a:ext cx="354478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16" name="Google Shape;31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0793" y="1085847"/>
            <a:ext cx="2761207" cy="504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Валы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Канавки, проточки, пазы, отверстия, шлицы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Шестерни цилиндрические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Шестерни конические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Червячные передачи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Звездочки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Шкивы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Гипоидная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Планетарная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Глобоидная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Плоскоцилиндрическая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Передача Новикова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Расчеты</a:t>
            </a:r>
            <a:endParaRPr/>
          </a:p>
        </p:txBody>
      </p:sp>
      <p:sp>
        <p:nvSpPr>
          <p:cNvPr id="323" name="Google Shape;323;p13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Валы и механические передачи 3D</a:t>
            </a:r>
            <a:endParaRPr/>
          </a:p>
        </p:txBody>
      </p:sp>
      <p:sp>
        <p:nvSpPr>
          <p:cNvPr id="324" name="Google Shape;324;p1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25" name="Google Shape;325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368894"/>
            <a:ext cx="8429625" cy="44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3"/>
          <p:cNvSpPr txBox="1"/>
          <p:nvPr/>
        </p:nvSpPr>
        <p:spPr>
          <a:xfrm>
            <a:off x="417611" y="1085860"/>
            <a:ext cx="442870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</a:pPr>
            <a:r>
              <a:rPr lang="ru-RU" sz="2800"/>
              <a:t>Валы и механические передачи 3D. Зуборезный инструмент</a:t>
            </a:r>
            <a:endParaRPr/>
          </a:p>
        </p:txBody>
      </p:sp>
      <p:sp>
        <p:nvSpPr>
          <p:cNvPr id="333" name="Google Shape;333;p14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34" name="Google Shape;334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37126" r="0" t="0"/>
          <a:stretch/>
        </p:blipFill>
        <p:spPr>
          <a:xfrm>
            <a:off x="-1" y="1574884"/>
            <a:ext cx="6848793" cy="406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4"/>
          <p:cNvPicPr preferRelativeResize="0"/>
          <p:nvPr/>
        </p:nvPicPr>
        <p:blipFill rotWithShape="1">
          <a:blip r:embed="rId4">
            <a:alphaModFix/>
          </a:blip>
          <a:srcRect b="0" l="0" r="2640" t="0"/>
          <a:stretch/>
        </p:blipFill>
        <p:spPr>
          <a:xfrm>
            <a:off x="6848793" y="1658389"/>
            <a:ext cx="5343207" cy="389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Механика: Пружины</a:t>
            </a:r>
            <a:endParaRPr/>
          </a:p>
        </p:txBody>
      </p:sp>
      <p:sp>
        <p:nvSpPr>
          <p:cNvPr id="342" name="Google Shape;342;p15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43" name="Google Shape;343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8355" l="356" r="533" t="0"/>
          <a:stretch/>
        </p:blipFill>
        <p:spPr>
          <a:xfrm>
            <a:off x="174546" y="1085850"/>
            <a:ext cx="7137626" cy="504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4">
            <a:alphaModFix/>
          </a:blip>
          <a:srcRect b="4291" l="35718" r="6219" t="16264"/>
          <a:stretch/>
        </p:blipFill>
        <p:spPr>
          <a:xfrm>
            <a:off x="6832678" y="937549"/>
            <a:ext cx="5359322" cy="5191789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3D-модель жгута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Кисточка для распайки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Развертка жгута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Сборочный чертеж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Спецификация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Таблица проводов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Учет припусков на монтаж и провисание</a:t>
            </a:r>
            <a:endParaRPr/>
          </a:p>
        </p:txBody>
      </p:sp>
      <p:sp>
        <p:nvSpPr>
          <p:cNvPr id="351" name="Google Shape;351;p16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Кабели и жгуты</a:t>
            </a:r>
            <a:endParaRPr/>
          </a:p>
        </p:txBody>
      </p:sp>
      <p:sp>
        <p:nvSpPr>
          <p:cNvPr id="352" name="Google Shape;352;p16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53" name="Google Shape;353;p1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236762"/>
            <a:ext cx="8429625" cy="474166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417611" y="1085860"/>
            <a:ext cx="372766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Построение каналов без траектории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Настройка стиля канала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Автоматическая установка отводов и тройников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Назначение комплекта крепежа в соединении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Пользовательский профиль</a:t>
            </a:r>
            <a:endParaRPr/>
          </a:p>
        </p:txBody>
      </p:sp>
      <p:sp>
        <p:nvSpPr>
          <p:cNvPr id="361" name="Google Shape;361;p17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Кабельные каналы</a:t>
            </a:r>
            <a:endParaRPr/>
          </a:p>
        </p:txBody>
      </p:sp>
      <p:sp>
        <p:nvSpPr>
          <p:cNvPr id="362" name="Google Shape;362;p17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63" name="Google Shape;363;p1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756"/>
          <a:stretch/>
        </p:blipFill>
        <p:spPr>
          <a:xfrm>
            <a:off x="3971756" y="1123950"/>
            <a:ext cx="8010862" cy="500538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7"/>
          <p:cNvSpPr txBox="1"/>
          <p:nvPr/>
        </p:nvSpPr>
        <p:spPr>
          <a:xfrm>
            <a:off x="417611" y="1085860"/>
            <a:ext cx="445927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8"/>
          <p:cNvSpPr txBox="1"/>
          <p:nvPr>
            <p:ph idx="1" type="body"/>
          </p:nvPr>
        </p:nvSpPr>
        <p:spPr>
          <a:xfrm>
            <a:off x="417611" y="1085860"/>
            <a:ext cx="3500241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Модуль ЧПУ. Токарная обработка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Модуль ЧПУ. Фрезерная обработка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ADEM CAM для КОМПАС-3D</a:t>
            </a:r>
            <a:endParaRPr/>
          </a:p>
        </p:txBody>
      </p:sp>
      <p:sp>
        <p:nvSpPr>
          <p:cNvPr id="371" name="Google Shape;371;p18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Приложения для оборудования с ЧПУ</a:t>
            </a:r>
            <a:endParaRPr/>
          </a:p>
        </p:txBody>
      </p:sp>
      <p:sp>
        <p:nvSpPr>
          <p:cNvPr id="372" name="Google Shape;372;p18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3" name="Google Shape;373;p18"/>
          <p:cNvSpPr txBox="1"/>
          <p:nvPr/>
        </p:nvSpPr>
        <p:spPr>
          <a:xfrm>
            <a:off x="417611" y="1085860"/>
            <a:ext cx="372766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74" name="Google Shape;374;p18"/>
          <p:cNvPicPr preferRelativeResize="0"/>
          <p:nvPr/>
        </p:nvPicPr>
        <p:blipFill rotWithShape="1">
          <a:blip r:embed="rId3">
            <a:alphaModFix/>
          </a:blip>
          <a:srcRect b="13851" l="45758" r="16934" t="16740"/>
          <a:stretch/>
        </p:blipFill>
        <p:spPr>
          <a:xfrm>
            <a:off x="9093360" y="1368203"/>
            <a:ext cx="3017519" cy="412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8"/>
          <p:cNvPicPr preferRelativeResize="0"/>
          <p:nvPr/>
        </p:nvPicPr>
        <p:blipFill rotWithShape="1">
          <a:blip r:embed="rId4">
            <a:alphaModFix/>
          </a:blip>
          <a:srcRect b="1481" l="2010" r="4565" t="7259"/>
          <a:stretch/>
        </p:blipFill>
        <p:spPr>
          <a:xfrm>
            <a:off x="3917853" y="1587153"/>
            <a:ext cx="5029200" cy="3683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Гибочные, разделительные, последовательного действия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Проектирование полосы, пуансонов, пакета штампа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Подбор пресса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Автоматическое формирование КД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БД деталей штампов и оборудования</a:t>
            </a:r>
            <a:endParaRPr/>
          </a:p>
        </p:txBody>
      </p:sp>
      <p:sp>
        <p:nvSpPr>
          <p:cNvPr id="382" name="Google Shape;382;p19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Штампы 3D </a:t>
            </a:r>
            <a:endParaRPr/>
          </a:p>
        </p:txBody>
      </p:sp>
      <p:sp>
        <p:nvSpPr>
          <p:cNvPr id="383" name="Google Shape;383;p19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84" name="Google Shape;384;p1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3323" l="11642" r="11857" t="2387"/>
          <a:stretch/>
        </p:blipFill>
        <p:spPr>
          <a:xfrm>
            <a:off x="4977114" y="662415"/>
            <a:ext cx="5984112" cy="553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Предпосылки</a:t>
            </a:r>
            <a:endParaRPr/>
          </a:p>
        </p:txBody>
      </p:sp>
      <p:sp>
        <p:nvSpPr>
          <p:cNvPr id="172" name="Google Shape;172;p2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5939774" y="5429412"/>
            <a:ext cx="907277" cy="367878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Время</a:t>
            </a:r>
            <a:endParaRPr/>
          </a:p>
        </p:txBody>
      </p:sp>
      <p:sp>
        <p:nvSpPr>
          <p:cNvPr id="174" name="Google Shape;174;p2"/>
          <p:cNvSpPr/>
          <p:nvPr/>
        </p:nvSpPr>
        <p:spPr>
          <a:xfrm rot="-5400000">
            <a:off x="1433399" y="3188821"/>
            <a:ext cx="2420191" cy="367878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Возможности САПР</a:t>
            </a:r>
            <a:endParaRPr b="0" i="0" sz="1800" u="none" cap="none" strike="noStrike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5" name="Google Shape;175;p2"/>
          <p:cNvCxnSpPr/>
          <p:nvPr/>
        </p:nvCxnSpPr>
        <p:spPr>
          <a:xfrm flipH="1" rot="10800000">
            <a:off x="8869853" y="2370283"/>
            <a:ext cx="905040" cy="120240"/>
          </a:xfrm>
          <a:prstGeom prst="straightConnector1">
            <a:avLst/>
          </a:prstGeom>
          <a:noFill/>
          <a:ln cap="flat" cmpd="sng" w="50750">
            <a:solidFill>
              <a:schemeClr val="accent2"/>
            </a:solidFill>
            <a:prstDash val="dash"/>
            <a:miter lim="8000"/>
            <a:headEnd len="sm" w="sm" type="none"/>
            <a:tailEnd len="med" w="med" type="triangle"/>
          </a:ln>
        </p:spPr>
      </p:cxnSp>
      <p:sp>
        <p:nvSpPr>
          <p:cNvPr id="176" name="Google Shape;176;p2"/>
          <p:cNvSpPr/>
          <p:nvPr/>
        </p:nvSpPr>
        <p:spPr>
          <a:xfrm rot="10800000">
            <a:off x="2883413" y="1392761"/>
            <a:ext cx="0" cy="3960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cap="flat" cmpd="sng" w="127075">
            <a:solidFill>
              <a:schemeClr val="accent5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2883413" y="5354563"/>
            <a:ext cx="7020000" cy="3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27075">
            <a:solidFill>
              <a:schemeClr val="accent5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2883413" y="2501323"/>
            <a:ext cx="5986440" cy="2851438"/>
          </a:xfrm>
          <a:custGeom>
            <a:rect b="b" l="l" r="r" t="t"/>
            <a:pathLst>
              <a:path extrusionOk="0" h="2814320" w="5963920">
                <a:moveTo>
                  <a:pt x="0" y="2814320"/>
                </a:moveTo>
                <a:cubicBezTo>
                  <a:pt x="178646" y="2048086"/>
                  <a:pt x="357293" y="1281853"/>
                  <a:pt x="1351280" y="812800"/>
                </a:cubicBezTo>
                <a:cubicBezTo>
                  <a:pt x="2345267" y="343747"/>
                  <a:pt x="5063067" y="111760"/>
                  <a:pt x="5963920" y="0"/>
                </a:cubicBezTo>
              </a:path>
            </a:pathLst>
          </a:custGeom>
          <a:noFill/>
          <a:ln cap="flat" cmpd="sng" w="5075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2771813" y="5242783"/>
            <a:ext cx="223560" cy="223560"/>
          </a:xfrm>
          <a:prstGeom prst="ellipse">
            <a:avLst/>
          </a:prstGeom>
          <a:solidFill>
            <a:srgbClr val="FFFFFF"/>
          </a:solidFill>
          <a:ln cap="flat" cmpd="sng" w="5075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8757893" y="2378923"/>
            <a:ext cx="223560" cy="223560"/>
          </a:xfrm>
          <a:prstGeom prst="ellipse">
            <a:avLst/>
          </a:prstGeom>
          <a:solidFill>
            <a:srgbClr val="FFFFFF"/>
          </a:solidFill>
          <a:ln cap="flat" cmpd="sng" w="5075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1" name="Google Shape;181;p2"/>
          <p:cNvSpPr/>
          <p:nvPr/>
        </p:nvSpPr>
        <p:spPr>
          <a:xfrm rot="-562800">
            <a:off x="4435286" y="2462104"/>
            <a:ext cx="3195533" cy="36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</a:t>
            </a:r>
            <a:r>
              <a:rPr b="0" lang="ru-RU" sz="1800" strike="noStrik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азовая функциональность</a:t>
            </a:r>
            <a:endParaRPr b="0" sz="1800" strike="noStrike">
              <a:solidFill>
                <a:schemeClr val="accent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Анализ 3D-модели детали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Автоматическое или интерактивное создание пакета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Контроль конструктивной допустимости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Автоматическое формирование КД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БД элементов пресс-форм и оборудования</a:t>
            </a:r>
            <a:endParaRPr/>
          </a:p>
        </p:txBody>
      </p:sp>
      <p:sp>
        <p:nvSpPr>
          <p:cNvPr id="391" name="Google Shape;391;p20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Пресс-формы 3D</a:t>
            </a:r>
            <a:endParaRPr/>
          </a:p>
        </p:txBody>
      </p:sp>
      <p:sp>
        <p:nvSpPr>
          <p:cNvPr id="392" name="Google Shape;392;p20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93" name="Google Shape;393;p2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085850"/>
            <a:ext cx="6659104" cy="50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0"/>
          <p:cNvSpPr txBox="1"/>
          <p:nvPr/>
        </p:nvSpPr>
        <p:spPr>
          <a:xfrm>
            <a:off x="417609" y="1167440"/>
            <a:ext cx="5115285" cy="2413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5" name="Google Shape;395;p20"/>
          <p:cNvSpPr txBox="1"/>
          <p:nvPr/>
        </p:nvSpPr>
        <p:spPr>
          <a:xfrm>
            <a:off x="7940233" y="995659"/>
            <a:ext cx="425176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Пресс-формы: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одной или двумя параллельными плоскостями раскрывания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боковым разъемом (ползунами)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конструкций «съем плитой» и «съем толкателями»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 «типичным» способом центрирования или «колонка-крепление»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" y="1760220"/>
            <a:ext cx="5933440" cy="333756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2" name="Google Shape;402;p21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Инженерные расчеты</a:t>
            </a:r>
            <a:endParaRPr/>
          </a:p>
        </p:txBody>
      </p:sp>
      <p:sp>
        <p:nvSpPr>
          <p:cNvPr id="403" name="Google Shape;403;p21"/>
          <p:cNvSpPr txBox="1"/>
          <p:nvPr>
            <p:ph idx="12" type="sldNum"/>
          </p:nvPr>
        </p:nvSpPr>
        <p:spPr>
          <a:xfrm>
            <a:off x="1162763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4" name="Google Shape;404;p21"/>
          <p:cNvSpPr txBox="1"/>
          <p:nvPr/>
        </p:nvSpPr>
        <p:spPr>
          <a:xfrm>
            <a:off x="106680" y="4790003"/>
            <a:ext cx="125361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KompasFlow</a:t>
            </a:r>
            <a:endParaRPr b="1"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05" name="Google Shape;40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1880" y="28135"/>
            <a:ext cx="5933440" cy="333756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6" name="Google Shape;40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1880" y="3492305"/>
            <a:ext cx="5933440" cy="333756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7" name="Google Shape;407;p21"/>
          <p:cNvSpPr txBox="1"/>
          <p:nvPr/>
        </p:nvSpPr>
        <p:spPr>
          <a:xfrm>
            <a:off x="6151880" y="3057918"/>
            <a:ext cx="3825406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Модуль оптимизации IOSO-K + APM FEM</a:t>
            </a:r>
            <a:endParaRPr b="1"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8" name="Google Shape;408;p21"/>
          <p:cNvSpPr txBox="1"/>
          <p:nvPr/>
        </p:nvSpPr>
        <p:spPr>
          <a:xfrm>
            <a:off x="6151880" y="6522088"/>
            <a:ext cx="5580054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APM FEM. Топологическая оптимизация + Свободная форма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Разработка собственных приложений с помощью API</a:t>
            </a:r>
            <a:endParaRPr/>
          </a:p>
        </p:txBody>
      </p:sp>
      <p:sp>
        <p:nvSpPr>
          <p:cNvPr id="415" name="Google Shape;415;p22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416" name="Google Shape;41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2943" y="1085850"/>
            <a:ext cx="8007690" cy="504348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idx="1" type="body"/>
          </p:nvPr>
        </p:nvSpPr>
        <p:spPr>
          <a:xfrm>
            <a:off x="417611" y="1085860"/>
            <a:ext cx="1125844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Материалы и Сортаменты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Стандартные Изделия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КОМПАС-Электрик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КОМПАС-Эксперт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Электронный справочник конструктора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Валы и механические передачи 3D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Механика: Анимация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Механика: Пружины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Редукторы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Электродвигатели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Муфты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Размерные цепи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Кабельные каналы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Металлоконструкции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Развертки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Системы вентиляции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Трубопроводы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Сварные швы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Разъемные соединения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Покрытия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Оборудование: Кабели и жгуты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Конвертер eCAD-КOMПAС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Пресс-формы 3D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Штампы 3D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ADEM CAM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APM FЕМ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KompasFlow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Модуль оптимизации IOSO-K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Модуль ЧПУ. Токарная обработка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Модуль ЧПУ. Фрезерная обработка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Универсальных механизм EXPRESS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Подшипники качения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Классификатор ЕСКД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Распознавание 3D-моделей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Авторасстановка обозначений позиций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Конвертер единиц измерения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КОМПАС-Макро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Комплектовщик документов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Условные изображения швов сварных соединений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Сервисные инструменты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Проверка документа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Рецензент документов КОМПАС-3D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СПДС-Помощник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Железобетонные конструкции: КЖ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Архитектура: АС/АР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Технология: ТХ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Жизнеобеспечение: 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Жизнеобеспечение: ВК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Металлоконструкции: КМ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Электроснабжение: ЭС/ЭМ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Газоснабжение: ГСН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Наружные сети водоснабжения и канализации: НВК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Тепловые сети: ТС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КОМПАС-Объект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Менеджер объекта строительства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Металлопрокат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Строительные машины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ОПС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Станки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СКС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Генплан и ландшафт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ППР и ПОС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Деревянные конструкции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Эвакуационные планы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ТехноНИКОЛЬ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Каталог: СПДС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ru-RU" sz="1400"/>
              <a:t>Каталоги Электроснабжение</a:t>
            </a:r>
            <a:endParaRPr/>
          </a:p>
        </p:txBody>
      </p:sp>
      <p:sp>
        <p:nvSpPr>
          <p:cNvPr id="423" name="Google Shape;423;p23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Приложения для КОМПАС-3D</a:t>
            </a:r>
            <a:endParaRPr/>
          </a:p>
        </p:txBody>
      </p:sp>
      <p:sp>
        <p:nvSpPr>
          <p:cNvPr id="424" name="Google Shape;424;p2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/>
          <p:cNvSpPr txBox="1"/>
          <p:nvPr>
            <p:ph type="ctrTitle"/>
          </p:nvPr>
        </p:nvSpPr>
        <p:spPr>
          <a:xfrm>
            <a:off x="466776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Quattrocento Sans"/>
              <a:buNone/>
            </a:pPr>
            <a:r>
              <a:rPr lang="ru-RU">
                <a:solidFill>
                  <a:schemeClr val="accent1"/>
                </a:solidFill>
              </a:rPr>
              <a:t>ПРЕИМУЩЕСТВА ОБЪЕКТНОГО МОДЕЛИРОВАНИЯ</a:t>
            </a:r>
            <a:endParaRPr/>
          </a:p>
        </p:txBody>
      </p:sp>
      <p:sp>
        <p:nvSpPr>
          <p:cNvPr id="431" name="Google Shape;431;p24"/>
          <p:cNvSpPr/>
          <p:nvPr/>
        </p:nvSpPr>
        <p:spPr>
          <a:xfrm>
            <a:off x="1138313" y="4245017"/>
            <a:ext cx="2821739" cy="116192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4400" lIns="108825" spcFirstLastPara="1" rIns="108825" wrap="square" tIns="7575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333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Сокращение времени на проектирование</a:t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2" name="Google Shape;432;p24"/>
          <p:cNvSpPr/>
          <p:nvPr/>
        </p:nvSpPr>
        <p:spPr>
          <a:xfrm>
            <a:off x="4685131" y="4245017"/>
            <a:ext cx="2821739" cy="116192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4400" lIns="108825" spcFirstLastPara="1" rIns="108825" wrap="square" tIns="7575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333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Увеличение качества моделей и КД</a:t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3" name="Google Shape;433;p24"/>
          <p:cNvSpPr/>
          <p:nvPr/>
        </p:nvSpPr>
        <p:spPr>
          <a:xfrm>
            <a:off x="8030512" y="4245017"/>
            <a:ext cx="3216199" cy="116192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54400" lIns="108825" spcFirstLastPara="1" rIns="108825" wrap="square" tIns="7575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3333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Передача информации другим службам</a:t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427763" y="209421"/>
            <a:ext cx="10969559" cy="10449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7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69" y="2109755"/>
            <a:ext cx="2303629" cy="23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8766" y="2434335"/>
            <a:ext cx="1654468" cy="165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91002" y="2109755"/>
            <a:ext cx="2303629" cy="23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Предпосылки</a:t>
            </a:r>
            <a:endParaRPr/>
          </a:p>
        </p:txBody>
      </p:sp>
      <p:sp>
        <p:nvSpPr>
          <p:cNvPr id="188" name="Google Shape;188;p3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5939774" y="5429412"/>
            <a:ext cx="907277" cy="367878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Время</a:t>
            </a:r>
            <a:endParaRPr/>
          </a:p>
        </p:txBody>
      </p:sp>
      <p:sp>
        <p:nvSpPr>
          <p:cNvPr id="190" name="Google Shape;190;p3"/>
          <p:cNvSpPr/>
          <p:nvPr/>
        </p:nvSpPr>
        <p:spPr>
          <a:xfrm rot="-5400000">
            <a:off x="1433399" y="3188821"/>
            <a:ext cx="2420191" cy="367878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strike="noStrik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Возможности САПР</a:t>
            </a:r>
            <a:endParaRPr b="0" sz="1800" strike="noStrike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91" name="Google Shape;191;p3"/>
          <p:cNvCxnSpPr/>
          <p:nvPr/>
        </p:nvCxnSpPr>
        <p:spPr>
          <a:xfrm flipH="1" rot="10800000">
            <a:off x="8869853" y="1669839"/>
            <a:ext cx="223560" cy="820683"/>
          </a:xfrm>
          <a:prstGeom prst="straightConnector1">
            <a:avLst/>
          </a:prstGeom>
          <a:noFill/>
          <a:ln cap="flat" cmpd="sng" w="50750">
            <a:solidFill>
              <a:schemeClr val="accent1"/>
            </a:solidFill>
            <a:prstDash val="dash"/>
            <a:miter lim="8000"/>
            <a:headEnd len="sm" w="sm" type="none"/>
            <a:tailEnd len="med" w="med" type="triangle"/>
          </a:ln>
        </p:spPr>
      </p:cxnSp>
      <p:cxnSp>
        <p:nvCxnSpPr>
          <p:cNvPr id="192" name="Google Shape;192;p3"/>
          <p:cNvCxnSpPr/>
          <p:nvPr/>
        </p:nvCxnSpPr>
        <p:spPr>
          <a:xfrm flipH="1" rot="10800000">
            <a:off x="8869853" y="2370283"/>
            <a:ext cx="905040" cy="120240"/>
          </a:xfrm>
          <a:prstGeom prst="straightConnector1">
            <a:avLst/>
          </a:prstGeom>
          <a:noFill/>
          <a:ln cap="flat" cmpd="sng" w="50750">
            <a:solidFill>
              <a:schemeClr val="accent2"/>
            </a:solidFill>
            <a:prstDash val="dash"/>
            <a:miter lim="8000"/>
            <a:headEnd len="sm" w="sm" type="none"/>
            <a:tailEnd len="med" w="med" type="triangle"/>
          </a:ln>
        </p:spPr>
      </p:cxnSp>
      <p:sp>
        <p:nvSpPr>
          <p:cNvPr id="193" name="Google Shape;193;p3"/>
          <p:cNvSpPr/>
          <p:nvPr/>
        </p:nvSpPr>
        <p:spPr>
          <a:xfrm rot="-562800">
            <a:off x="4435286" y="2462104"/>
            <a:ext cx="3195533" cy="36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</a:t>
            </a:r>
            <a:r>
              <a:rPr b="0" lang="ru-RU" sz="1800" strike="noStrik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азовая функциональность</a:t>
            </a:r>
            <a:endParaRPr b="0" sz="1800" strike="noStrike">
              <a:solidFill>
                <a:schemeClr val="accent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4" name="Google Shape;194;p3"/>
          <p:cNvSpPr/>
          <p:nvPr/>
        </p:nvSpPr>
        <p:spPr>
          <a:xfrm rot="-900000">
            <a:off x="5543334" y="4342171"/>
            <a:ext cx="2257199" cy="644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 strike="noStrik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Отраслевая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-RU" sz="1800" strike="noStrik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функциональность</a:t>
            </a:r>
            <a:endParaRPr b="0" sz="1800" strike="noStrike">
              <a:solidFill>
                <a:schemeClr val="accen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5" name="Google Shape;195;p3"/>
          <p:cNvSpPr/>
          <p:nvPr/>
        </p:nvSpPr>
        <p:spPr>
          <a:xfrm rot="10800000">
            <a:off x="2883413" y="1392761"/>
            <a:ext cx="0" cy="3960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cap="flat" cmpd="sng" w="127075">
            <a:solidFill>
              <a:schemeClr val="accent5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2883413" y="5354563"/>
            <a:ext cx="7020000" cy="3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27075">
            <a:solidFill>
              <a:schemeClr val="accent5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4937759" y="2490883"/>
            <a:ext cx="3932093" cy="2861878"/>
          </a:xfrm>
          <a:custGeom>
            <a:rect b="b" l="l" r="r" t="t"/>
            <a:pathLst>
              <a:path extrusionOk="0" h="3331029" w="6363478">
                <a:moveTo>
                  <a:pt x="0" y="3331029"/>
                </a:moveTo>
                <a:cubicBezTo>
                  <a:pt x="1779036" y="3207398"/>
                  <a:pt x="3558073" y="3083767"/>
                  <a:pt x="4618653" y="2528596"/>
                </a:cubicBezTo>
                <a:cubicBezTo>
                  <a:pt x="5679233" y="1973425"/>
                  <a:pt x="6170645" y="562947"/>
                  <a:pt x="6363478" y="0"/>
                </a:cubicBezTo>
              </a:path>
            </a:pathLst>
          </a:custGeom>
          <a:noFill/>
          <a:ln cap="flat" cmpd="sng" w="507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4825978" y="5242783"/>
            <a:ext cx="223560" cy="223560"/>
          </a:xfrm>
          <a:prstGeom prst="ellipse">
            <a:avLst/>
          </a:prstGeom>
          <a:solidFill>
            <a:srgbClr val="FFFFFF"/>
          </a:solidFill>
          <a:ln cap="flat" cmpd="sng" w="507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2883413" y="2501323"/>
            <a:ext cx="5986440" cy="2851438"/>
          </a:xfrm>
          <a:custGeom>
            <a:rect b="b" l="l" r="r" t="t"/>
            <a:pathLst>
              <a:path extrusionOk="0" h="2814320" w="5963920">
                <a:moveTo>
                  <a:pt x="0" y="2814320"/>
                </a:moveTo>
                <a:cubicBezTo>
                  <a:pt x="178646" y="2048086"/>
                  <a:pt x="357293" y="1281853"/>
                  <a:pt x="1351280" y="812800"/>
                </a:cubicBezTo>
                <a:cubicBezTo>
                  <a:pt x="2345267" y="343747"/>
                  <a:pt x="5063067" y="111760"/>
                  <a:pt x="5963920" y="0"/>
                </a:cubicBezTo>
              </a:path>
            </a:pathLst>
          </a:custGeom>
          <a:noFill/>
          <a:ln cap="flat" cmpd="sng" w="5075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2771813" y="5242783"/>
            <a:ext cx="223560" cy="223560"/>
          </a:xfrm>
          <a:prstGeom prst="ellipse">
            <a:avLst/>
          </a:prstGeom>
          <a:solidFill>
            <a:srgbClr val="FFFFFF"/>
          </a:solidFill>
          <a:ln cap="flat" cmpd="sng" w="50750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8757893" y="2378923"/>
            <a:ext cx="223560" cy="223560"/>
          </a:xfrm>
          <a:prstGeom prst="ellipse">
            <a:avLst/>
          </a:prstGeom>
          <a:solidFill>
            <a:srgbClr val="FFFFFF"/>
          </a:solidFill>
          <a:ln cap="flat" cmpd="sng" w="5075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Виды моделирования</a:t>
            </a:r>
            <a:endParaRPr/>
          </a:p>
        </p:txBody>
      </p:sp>
      <p:sp>
        <p:nvSpPr>
          <p:cNvPr id="208" name="Google Shape;208;p4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209" name="Google Shape;209;p4"/>
          <p:cNvGrpSpPr/>
          <p:nvPr/>
        </p:nvGrpSpPr>
        <p:grpSpPr>
          <a:xfrm>
            <a:off x="283555" y="1220422"/>
            <a:ext cx="9811187" cy="3691292"/>
            <a:chOff x="283555" y="1220422"/>
            <a:chExt cx="9811187" cy="3691292"/>
          </a:xfrm>
        </p:grpSpPr>
        <p:pic>
          <p:nvPicPr>
            <p:cNvPr id="210" name="Google Shape;210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46371" y="1220422"/>
              <a:ext cx="1116000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35549" y="3791960"/>
              <a:ext cx="981311" cy="11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4"/>
            <p:cNvSpPr txBox="1"/>
            <p:nvPr/>
          </p:nvSpPr>
          <p:spPr>
            <a:xfrm>
              <a:off x="283555" y="2886311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Каркасно-поверхностное</a:t>
              </a:r>
              <a:endParaRPr/>
            </a:p>
          </p:txBody>
        </p:sp>
        <p:sp>
          <p:nvSpPr>
            <p:cNvPr id="213" name="Google Shape;213;p4"/>
            <p:cNvSpPr txBox="1"/>
            <p:nvPr/>
          </p:nvSpPr>
          <p:spPr>
            <a:xfrm>
              <a:off x="283555" y="4170588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Листовое</a:t>
              </a:r>
              <a:endParaRPr/>
            </a:p>
          </p:txBody>
        </p:sp>
        <p:sp>
          <p:nvSpPr>
            <p:cNvPr id="214" name="Google Shape;214;p4"/>
            <p:cNvSpPr txBox="1"/>
            <p:nvPr/>
          </p:nvSpPr>
          <p:spPr>
            <a:xfrm>
              <a:off x="283555" y="1602034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Твердотельное</a:t>
              </a:r>
              <a:endParaRPr/>
            </a:p>
          </p:txBody>
        </p:sp>
        <p:pic>
          <p:nvPicPr>
            <p:cNvPr id="215" name="Google Shape;215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35549" y="1222150"/>
              <a:ext cx="981311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86789" y="1221166"/>
              <a:ext cx="448965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35549" y="2507055"/>
              <a:ext cx="147517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89089" y="2507055"/>
              <a:ext cx="560565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986789" y="3791960"/>
              <a:ext cx="3367240" cy="11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4"/>
            <p:cNvSpPr/>
            <p:nvPr/>
          </p:nvSpPr>
          <p:spPr>
            <a:xfrm>
              <a:off x="283555" y="1221165"/>
              <a:ext cx="9378816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83555" y="2506069"/>
              <a:ext cx="9811187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283555" y="3795714"/>
              <a:ext cx="7070473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23" name="Google Shape;223;p4"/>
          <p:cNvSpPr/>
          <p:nvPr/>
        </p:nvSpPr>
        <p:spPr>
          <a:xfrm>
            <a:off x="10256953" y="1220422"/>
            <a:ext cx="287169" cy="3687538"/>
          </a:xfrm>
          <a:prstGeom prst="rightBrace">
            <a:avLst>
              <a:gd fmla="val 130394" name="adj1"/>
              <a:gd fmla="val 50000" name="adj2"/>
            </a:avLst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4" name="Google Shape;224;p4"/>
          <p:cNvSpPr/>
          <p:nvPr/>
        </p:nvSpPr>
        <p:spPr>
          <a:xfrm rot="-5400000">
            <a:off x="9130295" y="2880129"/>
            <a:ext cx="3195533" cy="36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</a:t>
            </a:r>
            <a:r>
              <a:rPr b="0" lang="ru-RU" sz="1800" strike="noStrike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азовая функциональность</a:t>
            </a:r>
            <a:endParaRPr b="0" sz="1800" strike="noStrike">
              <a:solidFill>
                <a:schemeClr val="accent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"/>
          <p:cNvSpPr txBox="1"/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Виды моделирования</a:t>
            </a:r>
            <a:endParaRPr/>
          </a:p>
        </p:txBody>
      </p:sp>
      <p:sp>
        <p:nvSpPr>
          <p:cNvPr id="231" name="Google Shape;231;p5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232" name="Google Shape;232;p5"/>
          <p:cNvGrpSpPr/>
          <p:nvPr/>
        </p:nvGrpSpPr>
        <p:grpSpPr>
          <a:xfrm>
            <a:off x="283555" y="1220422"/>
            <a:ext cx="11624891" cy="4972442"/>
            <a:chOff x="283555" y="1220422"/>
            <a:chExt cx="11624891" cy="4972442"/>
          </a:xfrm>
        </p:grpSpPr>
        <p:pic>
          <p:nvPicPr>
            <p:cNvPr id="233" name="Google Shape;233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46371" y="1220422"/>
              <a:ext cx="1116000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35549" y="3791960"/>
              <a:ext cx="981311" cy="11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5"/>
            <p:cNvSpPr txBox="1"/>
            <p:nvPr/>
          </p:nvSpPr>
          <p:spPr>
            <a:xfrm>
              <a:off x="283555" y="2886311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Каркасно-поверхностное</a:t>
              </a:r>
              <a:endParaRPr/>
            </a:p>
          </p:txBody>
        </p:sp>
        <p:sp>
          <p:nvSpPr>
            <p:cNvPr id="236" name="Google Shape;236;p5"/>
            <p:cNvSpPr txBox="1"/>
            <p:nvPr/>
          </p:nvSpPr>
          <p:spPr>
            <a:xfrm>
              <a:off x="283555" y="4170588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Листовое</a:t>
              </a:r>
              <a:endParaRPr/>
            </a:p>
          </p:txBody>
        </p:sp>
        <p:sp>
          <p:nvSpPr>
            <p:cNvPr id="237" name="Google Shape;237;p5"/>
            <p:cNvSpPr txBox="1"/>
            <p:nvPr/>
          </p:nvSpPr>
          <p:spPr>
            <a:xfrm>
              <a:off x="283555" y="5454864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Объектное (приложения)</a:t>
              </a:r>
              <a:endParaRPr/>
            </a:p>
          </p:txBody>
        </p:sp>
        <p:sp>
          <p:nvSpPr>
            <p:cNvPr id="238" name="Google Shape;238;p5"/>
            <p:cNvSpPr txBox="1"/>
            <p:nvPr/>
          </p:nvSpPr>
          <p:spPr>
            <a:xfrm>
              <a:off x="283555" y="1602034"/>
              <a:ext cx="25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72000" spcFirstLastPara="1" rIns="72000" wrap="square" tIns="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lang="ru-RU" sz="2400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Твердотельное</a:t>
              </a:r>
              <a:endParaRPr/>
            </a:p>
          </p:txBody>
        </p:sp>
        <p:pic>
          <p:nvPicPr>
            <p:cNvPr id="239" name="Google Shape;239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35549" y="1222150"/>
              <a:ext cx="981311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86789" y="1221166"/>
              <a:ext cx="448965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35549" y="2507055"/>
              <a:ext cx="147517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89089" y="2507055"/>
              <a:ext cx="5605653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986789" y="3791960"/>
              <a:ext cx="3367240" cy="11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5549" y="5076864"/>
              <a:ext cx="8972897" cy="11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5"/>
            <p:cNvSpPr/>
            <p:nvPr/>
          </p:nvSpPr>
          <p:spPr>
            <a:xfrm>
              <a:off x="283555" y="1221165"/>
              <a:ext cx="9378816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83555" y="2506069"/>
              <a:ext cx="9811187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83555" y="3795714"/>
              <a:ext cx="7070473" cy="111600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83555" y="5073110"/>
              <a:ext cx="11624891" cy="1116000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"/>
          <p:cNvSpPr txBox="1"/>
          <p:nvPr>
            <p:ph idx="1" type="body"/>
          </p:nvPr>
        </p:nvSpPr>
        <p:spPr>
          <a:xfrm>
            <a:off x="417513" y="1085850"/>
            <a:ext cx="4639822" cy="5043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Крепёж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Подшипники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Манжеты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Шпонки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Оси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Детали и арматура трубопроводов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Детали пневмо- и гидросистем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Элементы станочных приспособлений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Детали и узлы сосудов и аппаратов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Конструктивные элементы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Электрические аппараты и арматура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ru-RU">
                <a:solidFill>
                  <a:schemeClr val="accent2"/>
                </a:solidFill>
              </a:rPr>
              <a:t>+ изделия стандартов ASME, DIN, ISO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55" name="Google Shape;255;p6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Стандартные изделия</a:t>
            </a:r>
            <a:endParaRPr/>
          </a:p>
        </p:txBody>
      </p:sp>
      <p:sp>
        <p:nvSpPr>
          <p:cNvPr id="256" name="Google Shape;256;p6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57" name="Google Shape;257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1" r="50" t="0"/>
          <a:stretch/>
        </p:blipFill>
        <p:spPr>
          <a:xfrm>
            <a:off x="6096000" y="1085850"/>
            <a:ext cx="4740352" cy="504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Параметрическая основа конструкции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Быстрое и удобное назначение проката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Типовые соединения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Изоляция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Быстрый крепеж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Автоматические чертежи деталей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Спецификация, отчеты</a:t>
            </a:r>
            <a:endParaRPr/>
          </a:p>
        </p:txBody>
      </p:sp>
      <p:sp>
        <p:nvSpPr>
          <p:cNvPr id="264" name="Google Shape;264;p7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Металлоконструкции</a:t>
            </a:r>
            <a:endParaRPr/>
          </a:p>
        </p:txBody>
      </p:sp>
      <p:sp>
        <p:nvSpPr>
          <p:cNvPr id="265" name="Google Shape;265;p7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66" name="Google Shape;266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236762"/>
            <a:ext cx="8429625" cy="474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"/>
          <p:cNvSpPr txBox="1"/>
          <p:nvPr/>
        </p:nvSpPr>
        <p:spPr>
          <a:xfrm>
            <a:off x="417611" y="1085860"/>
            <a:ext cx="410358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Металлоконструкции</a:t>
            </a:r>
            <a:endParaRPr/>
          </a:p>
        </p:txBody>
      </p:sp>
      <p:sp>
        <p:nvSpPr>
          <p:cNvPr id="274" name="Google Shape;274;p8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75" name="Google Shape;275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188" y="1236762"/>
            <a:ext cx="8429625" cy="474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 txBox="1"/>
          <p:nvPr>
            <p:ph idx="1" type="body"/>
          </p:nvPr>
        </p:nvSpPr>
        <p:spPr>
          <a:xfrm>
            <a:off x="417611" y="1085860"/>
            <a:ext cx="3345497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Отдельные трубы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Трубопроводы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Стили трубопроводов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Изоляция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Детали трубопроводов, арматура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Гибкие шланги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Автоматические чертежи деталей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Спецификация, отчеты</a:t>
            </a:r>
            <a:endParaRPr/>
          </a:p>
        </p:txBody>
      </p:sp>
      <p:sp>
        <p:nvSpPr>
          <p:cNvPr id="282" name="Google Shape;282;p9"/>
          <p:cNvSpPr txBox="1"/>
          <p:nvPr>
            <p:ph type="ctrTitle"/>
          </p:nvPr>
        </p:nvSpPr>
        <p:spPr>
          <a:xfrm>
            <a:off x="417614" y="522295"/>
            <a:ext cx="11356775" cy="510977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36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ru-RU"/>
              <a:t>Оборудование: Трубопроводы</a:t>
            </a:r>
            <a:endParaRPr/>
          </a:p>
        </p:txBody>
      </p:sp>
      <p:sp>
        <p:nvSpPr>
          <p:cNvPr id="283" name="Google Shape;283;p9"/>
          <p:cNvSpPr txBox="1"/>
          <p:nvPr>
            <p:ph idx="12" type="sldNum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84" name="Google Shape;284;p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1236762"/>
            <a:ext cx="8429625" cy="474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9"/>
          <p:cNvSpPr txBox="1"/>
          <p:nvPr/>
        </p:nvSpPr>
        <p:spPr>
          <a:xfrm>
            <a:off x="417611" y="1085860"/>
            <a:ext cx="4103589" cy="5043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762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Другая 1">
      <a:dk1>
        <a:srgbClr val="000000"/>
      </a:dk1>
      <a:lt1>
        <a:srgbClr val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2023-09-12T11:45:46Z</dcterms:created>
  <dc:creator>Аскон СПБ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